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88;&#1077;&#1096;.%20&#8470;%20146%20&#1086;&#1090;%2013.12.16&#1075;.%20&#1073;&#1102;&#1076;&#1078;&#1077;&#1090;%20&#1085;&#1072;%202017%20&#1075;&#1086;&#1076;\&#1055;&#1088;&#1080;&#1083;&#1086;&#1078;&#1077;&#1085;&#1080;&#1077;%207%20-%20&#1044;&#1086;&#1093;&#1086;&#1076;&#1099;-2017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88;&#1077;&#1096;.%20&#8470;%20146%20&#1086;&#1090;%2013.12.16&#1075;.%20&#1073;&#1102;&#1076;&#1078;&#1077;&#1090;%20&#1085;&#1072;%202017%20&#1075;&#1086;&#1076;\&#1055;&#1088;&#1080;&#1083;&#1086;&#1078;&#1077;&#1085;&#1080;&#1077;%207%20-%20&#1044;&#1086;&#1093;&#1086;&#1076;&#1099;-2017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7-2019\&#1088;&#1077;&#1096;.%20&#8470;%20146%20&#1086;&#1090;%2013.12.16&#1075;.%20&#1073;&#1102;&#1076;&#1078;&#1077;&#1090;%20&#1085;&#1072;%202017%20&#1075;&#1086;&#1076;\&#1055;&#1088;&#1080;&#1083;&#1086;&#1078;&#1077;&#1085;&#1080;&#1077;%2010%20-%20&#1056;,%20&#1055;&#1088;,%20&#1062;&#1089;&#1090;%20&#1080;%20&#1042;&#1056;%20-2017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baseline="0" dirty="0">
                <a:effectLst/>
              </a:rPr>
              <a:t>Структура собственных (налоговых и неналоговых) доходов на 2017 год</a:t>
            </a:r>
            <a:endParaRPr lang="ru-RU" sz="2000" dirty="0">
              <a:effectLst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Лист1!$B$15:$B$35</c:f>
              <c:strCache>
                <c:ptCount val="10"/>
                <c:pt idx="0">
                  <c:v>НДФЛ</c:v>
                </c:pt>
                <c:pt idx="1">
                  <c:v>АКЦЫЗЫ</c:v>
                </c:pt>
                <c:pt idx="2">
                  <c:v>НАЛОГИ НА СОВОКУПНЫЙ ДОХОД</c:v>
                </c:pt>
                <c:pt idx="3">
                  <c:v>ГОСУДАРСТВЕННАЯ ПОШЛИНА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ПЛАТЕЖИ ПРИ ПОЛЬЗОВАНИИ ПРИРОДНЫМИ РЕСУРСАМИ </c:v>
                </c:pt>
                <c:pt idx="6">
                  <c:v>ДОХОДЫ ОТ ОКАЗАНИЯ ПЛАТНЫХ УСЛУГ (РАБОТ) И КОМПЕНСАЦИИ ЗАТРАТ ГОСУДАРСТВА</c:v>
                </c:pt>
                <c:pt idx="7">
                  <c:v>ДОХОДЫ ОТ ПРОДАЖИ МАТЕРИАЛЬНЫХ И НЕМАТЕРИАЛЬНЫХ АКТИВОВ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</c:v>
                </c:pt>
              </c:strCache>
            </c:strRef>
          </c:cat>
          <c:val>
            <c:numRef>
              <c:f>Лист1!$C$15:$C$35</c:f>
              <c:numCache>
                <c:formatCode>#,##0.00</c:formatCode>
                <c:ptCount val="10"/>
                <c:pt idx="0">
                  <c:v>160486</c:v>
                </c:pt>
                <c:pt idx="1">
                  <c:v>16300</c:v>
                </c:pt>
                <c:pt idx="2">
                  <c:v>11498</c:v>
                </c:pt>
                <c:pt idx="3">
                  <c:v>4600</c:v>
                </c:pt>
                <c:pt idx="4">
                  <c:v>38163</c:v>
                </c:pt>
                <c:pt idx="5">
                  <c:v>1042</c:v>
                </c:pt>
                <c:pt idx="6">
                  <c:v>306</c:v>
                </c:pt>
                <c:pt idx="7">
                  <c:v>22393.1</c:v>
                </c:pt>
                <c:pt idx="8">
                  <c:v>1700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396818604196216"/>
          <c:y val="0.15052371797603631"/>
          <c:w val="0.33671504377170247"/>
          <c:h val="0.80098497425901505"/>
        </c:manualLayout>
      </c:layout>
      <c:overlay val="0"/>
    </c:legend>
    <c:plotVisOnly val="1"/>
    <c:dispBlanksAs val="gap"/>
    <c:showDLblsOverMax val="0"/>
  </c:chart>
  <c:spPr>
    <a:gradFill flip="none" rotWithShape="1">
      <a:gsLst>
        <a:gs pos="0">
          <a:srgbClr val="FBEAC7"/>
        </a:gs>
        <a:gs pos="17999">
          <a:srgbClr val="FEE7F2"/>
        </a:gs>
        <a:gs pos="36000">
          <a:srgbClr val="FAC77D"/>
        </a:gs>
        <a:gs pos="61000">
          <a:srgbClr val="FBA97D"/>
        </a:gs>
        <a:gs pos="82001">
          <a:srgbClr val="FBD49C"/>
        </a:gs>
        <a:gs pos="100000">
          <a:srgbClr val="FEE7F2"/>
        </a:gs>
      </a:gsLst>
      <a:lin ang="5400000" scaled="0"/>
      <a:tileRect/>
    </a:gra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400" b="1" i="0" baseline="0">
                <a:effectLst/>
              </a:rPr>
              <a:t>Структура доходов бюджета Михайловского муниципального района</a:t>
            </a:r>
            <a:r>
              <a:rPr lang="en-US" sz="2400" b="1" i="0" baseline="0">
                <a:effectLst/>
              </a:rPr>
              <a:t> </a:t>
            </a:r>
            <a:r>
              <a:rPr lang="ru-RU" sz="2400" b="1" i="0" baseline="0">
                <a:effectLst/>
              </a:rPr>
              <a:t>на 2017 год</a:t>
            </a:r>
            <a:endParaRPr lang="ru-RU" sz="2400">
              <a:effectLst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Лист1!$B$69:$B$71</c:f>
              <c:strCache>
                <c:ptCount val="3"/>
                <c:pt idx="0">
                  <c:v>НАЛОГОВЫЕДОХОДЫ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Лист1!$C$69:$C$71</c:f>
              <c:numCache>
                <c:formatCode>#,##0.00</c:formatCode>
                <c:ptCount val="3"/>
                <c:pt idx="0">
                  <c:v>192884</c:v>
                </c:pt>
                <c:pt idx="1">
                  <c:v>63604.1</c:v>
                </c:pt>
                <c:pt idx="2">
                  <c:v>333886.31000000006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rgbClr val="5E9EFF"/>
        </a:gs>
        <a:gs pos="39999">
          <a:srgbClr val="85C2FF"/>
        </a:gs>
        <a:gs pos="70000">
          <a:srgbClr val="C4D6EB"/>
        </a:gs>
        <a:gs pos="100000">
          <a:srgbClr val="FFEBFA"/>
        </a:gs>
      </a:gsLst>
      <a:lin ang="16200000" scaled="1"/>
      <a:tileRect/>
    </a:gradFill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/>
            </a:pPr>
            <a:r>
              <a:rPr lang="ru-RU" sz="1800" b="1" i="0" baseline="0">
                <a:effectLst/>
              </a:rPr>
              <a:t>Расходы бюджета Михайловского муниципального района на 2017 год</a:t>
            </a:r>
            <a:endParaRPr lang="ru-RU">
              <a:effectLst/>
            </a:endParaRP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БЮДЖЕТА'!$A$13:$A$464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БЮДЖЕТА'!$F$13:$F$464</c:f>
              <c:numCache>
                <c:formatCode>#,##0.00</c:formatCode>
                <c:ptCount val="12"/>
                <c:pt idx="0" formatCode="#,##0.000">
                  <c:v>62625.100000000006</c:v>
                </c:pt>
                <c:pt idx="1">
                  <c:v>1624</c:v>
                </c:pt>
                <c:pt idx="2">
                  <c:v>50</c:v>
                </c:pt>
                <c:pt idx="3" formatCode="#,##0.000">
                  <c:v>22229.279999999999</c:v>
                </c:pt>
                <c:pt idx="4" formatCode="#,##0.000">
                  <c:v>12656.03</c:v>
                </c:pt>
                <c:pt idx="5">
                  <c:v>444566.69999999995</c:v>
                </c:pt>
                <c:pt idx="6">
                  <c:v>23520</c:v>
                </c:pt>
                <c:pt idx="7">
                  <c:v>5459.3</c:v>
                </c:pt>
                <c:pt idx="8">
                  <c:v>150</c:v>
                </c:pt>
                <c:pt idx="9">
                  <c:v>2500</c:v>
                </c:pt>
                <c:pt idx="10">
                  <c:v>100</c:v>
                </c:pt>
                <c:pt idx="11">
                  <c:v>20294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879093511312944"/>
          <c:y val="0.10711542696954858"/>
          <c:w val="0.3716654966819819"/>
          <c:h val="0.8755410588522845"/>
        </c:manualLayout>
      </c:layout>
      <c:overlay val="0"/>
    </c:legend>
    <c:plotVisOnly val="1"/>
    <c:dispBlanksAs val="gap"/>
    <c:showDLblsOverMax val="0"/>
  </c:chart>
  <c:spPr>
    <a:gradFill>
      <a:gsLst>
        <a:gs pos="0">
          <a:srgbClr val="8488C4"/>
        </a:gs>
        <a:gs pos="53000">
          <a:srgbClr val="D4DEFF"/>
        </a:gs>
        <a:gs pos="83000">
          <a:srgbClr val="D4DEFF"/>
        </a:gs>
        <a:gs pos="100000">
          <a:srgbClr val="96AB94"/>
        </a:gs>
      </a:gsLst>
      <a:lin ang="16200000" scaled="0"/>
    </a:gradFill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F912CA5-61E5-4476-ADFF-B7BECE68471F}" type="datetimeFigureOut">
              <a:rPr lang="ru-RU" smtClean="0"/>
              <a:t>16.04.2018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C55529-7B8B-45B3-99C0-5AFBED61FF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79778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060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912072"/>
              </p:ext>
            </p:extLst>
          </p:nvPr>
        </p:nvGraphicFramePr>
        <p:xfrm>
          <a:off x="323528" y="1340769"/>
          <a:ext cx="8280920" cy="5007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26233"/>
                <a:gridCol w="1250231"/>
                <a:gridCol w="1103034"/>
                <a:gridCol w="985198"/>
                <a:gridCol w="1008112"/>
                <a:gridCol w="1008112"/>
              </a:tblGrid>
              <a:tr h="6906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налога (сбора)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</a:t>
                      </a:r>
                      <a:r>
                        <a:rPr lang="en-US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9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г.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к 2017 (%)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2018 г.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2019 г.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Проект бюджета 2020 г.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ctr"/>
                </a:tc>
              </a:tr>
              <a:tr h="1616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</a:tr>
              <a:tr h="3522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9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>
                          <a:effectLst/>
                          <a:latin typeface="Times New Roman"/>
                        </a:rPr>
                        <a:t>260 956,31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98,29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256 488,10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256 488,10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>
                          <a:effectLst/>
                          <a:latin typeface="Times New Roman"/>
                        </a:rPr>
                        <a:t>256 488,10</a:t>
                      </a:r>
                    </a:p>
                  </a:txBody>
                  <a:tcPr marL="9525" marR="9525" marT="9525" marB="0" anchor="b"/>
                </a:tc>
              </a:tr>
              <a:tr h="17956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ПРИБЫЛЬ, ДОХОДЫ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164 857,80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97,35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160 486,00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160 486,00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160 486,00</a:t>
                      </a:r>
                    </a:p>
                  </a:txBody>
                  <a:tcPr marL="9525" marR="9525" marT="9525" marB="0" anchor="b"/>
                </a:tc>
              </a:tr>
              <a:tr h="5387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9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16 092,95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101,28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16 300,00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16 300,00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16 300,00</a:t>
                      </a:r>
                    </a:p>
                  </a:txBody>
                  <a:tcPr marL="9525" marR="9525" marT="9525" marB="0" anchor="b"/>
                </a:tc>
              </a:tr>
              <a:tr h="17266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10 847,02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102,40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11 498,00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11 498,00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11 498,00</a:t>
                      </a:r>
                    </a:p>
                  </a:txBody>
                  <a:tcPr marL="9525" marR="9525" marT="9525" marB="0" anchor="b"/>
                </a:tc>
              </a:tr>
              <a:tr h="20719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3 779,84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106,00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4 600,00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4 600,00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4 600,00</a:t>
                      </a:r>
                    </a:p>
                  </a:txBody>
                  <a:tcPr marL="9525" marR="9525" marT="9525" marB="0" anchor="b"/>
                </a:tc>
              </a:tr>
              <a:tr h="69755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35 996,57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99,94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38 163,00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38 163,00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38 163,00</a:t>
                      </a:r>
                    </a:p>
                  </a:txBody>
                  <a:tcPr marL="9525" marR="9525" marT="9525" marB="0" anchor="b"/>
                </a:tc>
              </a:tr>
              <a:tr h="366046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ПЛАТЕЖИ ПРИ ПОЛЬЗОВАНИИ ПРИРОДНЫМИ РЕСУРСАМИ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2 373,97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106,02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1 042,00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1 042,00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1 042,00</a:t>
                      </a:r>
                    </a:p>
                  </a:txBody>
                  <a:tcPr marL="9525" marR="9525" marT="9525" marB="0" anchor="b"/>
                </a:tc>
              </a:tr>
              <a:tr h="52489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529,92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57,7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306,00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306,00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306,00</a:t>
                      </a:r>
                    </a:p>
                  </a:txBody>
                  <a:tcPr marL="9525" marR="9525" marT="9525" marB="0" anchor="b"/>
                </a:tc>
              </a:tr>
              <a:tr h="53870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24 724,66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,56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22 393,10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22 393,10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22 393,10</a:t>
                      </a:r>
                    </a:p>
                  </a:txBody>
                  <a:tcPr marL="9525" marR="9525" marT="9525" marB="0" anchor="b"/>
                </a:tc>
              </a:tr>
              <a:tr h="352233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1 741,55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</a:t>
                      </a:r>
                      <a:r>
                        <a:rPr lang="en-US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97,61</a:t>
                      </a:r>
                      <a:r>
                        <a:rPr lang="ru-RU" sz="12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1 700,00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1 700,00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effectLst/>
                          <a:latin typeface="Times New Roman"/>
                        </a:rPr>
                        <a:t>1 700,00</a:t>
                      </a:r>
                    </a:p>
                  </a:txBody>
                  <a:tcPr marL="9525" marR="9525" marT="9525" marB="0" anchor="b"/>
                </a:tc>
              </a:tr>
              <a:tr h="186477">
                <a:tc>
                  <a:txBody>
                    <a:bodyPr/>
                    <a:lstStyle/>
                    <a:p>
                      <a:pPr algn="just" fontAlgn="t"/>
                      <a:r>
                        <a:rPr lang="ru-RU" sz="9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НЕНАЛОГОВЫЕ ДОХОДЫ</a:t>
                      </a:r>
                      <a:endParaRPr lang="ru-RU" sz="9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12,02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-     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91" marR="6291" marT="629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Поступление собственных доходов в бюджет Михайловского муниципального района (тыс. руб.)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54054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14442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793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/>
        </p:nvGraphicFramePr>
        <p:xfrm>
          <a:off x="8282" y="-111816"/>
          <a:ext cx="9127435" cy="7081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1123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640" y="476672"/>
            <a:ext cx="6417734" cy="939801"/>
          </a:xfrm>
        </p:spPr>
        <p:txBody>
          <a:bodyPr/>
          <a:lstStyle/>
          <a:p>
            <a:r>
              <a:rPr lang="ru-RU" dirty="0" smtClean="0"/>
              <a:t>Расходы на </a:t>
            </a:r>
            <a:r>
              <a:rPr lang="ru-RU" dirty="0" smtClean="0"/>
              <a:t>201</a:t>
            </a:r>
            <a:r>
              <a:rPr lang="en-US" dirty="0" smtClean="0"/>
              <a:t>6</a:t>
            </a:r>
            <a:r>
              <a:rPr lang="ru-RU" dirty="0" smtClean="0"/>
              <a:t>-20</a:t>
            </a:r>
            <a:r>
              <a:rPr lang="en-US" dirty="0" smtClean="0"/>
              <a:t>19</a:t>
            </a:r>
            <a:r>
              <a:rPr lang="ru-RU" dirty="0" smtClean="0"/>
              <a:t> </a:t>
            </a:r>
            <a:r>
              <a:rPr lang="ru-RU" dirty="0" smtClean="0"/>
              <a:t>годы в разрезе  отраслевой структуры  (тыс. руб.)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145876"/>
              </p:ext>
            </p:extLst>
          </p:nvPr>
        </p:nvGraphicFramePr>
        <p:xfrm>
          <a:off x="251519" y="1703388"/>
          <a:ext cx="8640961" cy="5037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1035"/>
                <a:gridCol w="1037909"/>
                <a:gridCol w="1065222"/>
                <a:gridCol w="819401"/>
                <a:gridCol w="747394"/>
              </a:tblGrid>
              <a:tr h="4099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Исполнение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000" b="1" u="none" strike="noStrike" dirty="0" smtClean="0">
                          <a:effectLst/>
                        </a:rPr>
                        <a:t>6</a:t>
                      </a:r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План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000" b="1" u="none" strike="noStrike" dirty="0" smtClean="0">
                          <a:effectLst/>
                        </a:rPr>
                        <a:t>7</a:t>
                      </a:r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201</a:t>
                      </a:r>
                      <a:r>
                        <a:rPr lang="en-US" sz="1000" b="1" u="none" strike="noStrike" dirty="0" smtClean="0">
                          <a:effectLst/>
                        </a:rPr>
                        <a:t>8</a:t>
                      </a:r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 smtClean="0">
                          <a:effectLst/>
                        </a:rPr>
                        <a:t>План на </a:t>
                      </a:r>
                      <a:r>
                        <a:rPr lang="ru-RU" sz="1000" b="1" u="none" strike="noStrike" dirty="0" smtClean="0">
                          <a:effectLst/>
                        </a:rPr>
                        <a:t>20</a:t>
                      </a:r>
                      <a:r>
                        <a:rPr lang="en-US" sz="1000" b="1" u="none" strike="noStrike" dirty="0" smtClean="0">
                          <a:effectLst/>
                        </a:rPr>
                        <a:t>19</a:t>
                      </a:r>
                      <a:r>
                        <a:rPr lang="ru-RU" sz="1000" b="1" u="none" strike="noStrike" dirty="0" smtClean="0">
                          <a:effectLst/>
                        </a:rPr>
                        <a:t> </a:t>
                      </a:r>
                      <a:r>
                        <a:rPr lang="ru-RU" sz="1000" b="1" u="none" strike="noStrike" dirty="0">
                          <a:effectLst/>
                        </a:rPr>
                        <a:t>год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ОБЩЕГОСУДАРСТВЕННЫЕ ВОПРОСЫ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68 441,076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62 625,100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62 871,600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65 733,100</a:t>
                      </a:r>
                    </a:p>
                  </a:txBody>
                  <a:tcPr marL="9525" marR="9525" marT="9525" marB="0" anchor="ctr"/>
                </a:tc>
              </a:tr>
              <a:tr h="21521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</a:rPr>
                        <a:t>НАЦИОНАЛЬНАЯ ОБОРОНА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1 624,00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1 624,00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1 624,00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1 624,00</a:t>
                      </a:r>
                    </a:p>
                  </a:txBody>
                  <a:tcPr marL="9525" marR="9525" marT="9525" marB="0" anchor="ctr"/>
                </a:tc>
              </a:tr>
              <a:tr h="44066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50,00</a:t>
                      </a:r>
                    </a:p>
                  </a:txBody>
                  <a:tcPr marL="9525" marR="9525" marT="9525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НАЦИОНАЛЬНАЯ ЭКОНОМИКА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23 410,329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22 229,280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23 829,280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21 879,280</a:t>
                      </a:r>
                    </a:p>
                  </a:txBody>
                  <a:tcPr marL="9525" marR="9525" marT="9525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ЖИЛИЩНО-КОММУНАЛЬНОЕ ХОЗЯЙСТВО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4 095,422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12 656,030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5 203,030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3 550,730</a:t>
                      </a:r>
                    </a:p>
                  </a:txBody>
                  <a:tcPr marL="9525" marR="9525" marT="9525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ОБРАЗОВАНИЕ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461 150,76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444 566,70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445 589,50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448 112,30</a:t>
                      </a:r>
                    </a:p>
                  </a:txBody>
                  <a:tcPr marL="9525" marR="9525" marT="9525" marB="0" anchor="ctr"/>
                </a:tc>
              </a:tr>
              <a:tr h="46936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КУЛЬТУРА И КИНЕМАТОГРАФИЯ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20 938,593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23 520,00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18 420,00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18 300,00</a:t>
                      </a:r>
                    </a:p>
                  </a:txBody>
                  <a:tcPr marL="9525" marR="9525" marT="9525" marB="0" anchor="ctr"/>
                </a:tc>
              </a:tr>
              <a:tr h="2398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СОЦИАЛЬНАЯ ПОЛИТИКА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13 077,282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5 459,30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4 179,00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4 149,00</a:t>
                      </a:r>
                    </a:p>
                  </a:txBody>
                  <a:tcPr marL="9525" marR="9525" marT="9525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ФИЗИЧЕСКАЯ КУЛЬТУРА И СПОРТ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150,00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200,00</a:t>
                      </a:r>
                    </a:p>
                  </a:txBody>
                  <a:tcPr marL="9525" marR="9525" marT="9525" marB="0" anchor="ctr"/>
                </a:tc>
              </a:tr>
              <a:tr h="25620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СРЕДСТВА МАССОВОЙ ИНФОРМАЦИИ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2 000,00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2 500,00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2 500,00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2 500,00</a:t>
                      </a:r>
                    </a:p>
                  </a:txBody>
                  <a:tcPr marL="9525" marR="9525" marT="9525" marB="0" anchor="ctr"/>
                </a:tc>
              </a:tr>
              <a:tr h="4304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ОБСЛУЖИВАНИЕ ГОСУДАРСТВЕННОГО И МУНИЦИПАЛЬНОГО ДОЛГА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100,00</a:t>
                      </a:r>
                    </a:p>
                  </a:txBody>
                  <a:tcPr marL="9525" marR="9525" marT="9525" marB="0" anchor="ctr"/>
                </a:tc>
              </a:tr>
              <a:tr h="6558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020" marR="7020" marT="70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20 178,00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20 294,00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/>
                        </a:rPr>
                        <a:t>20 294,00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/>
                        </a:rPr>
                        <a:t>20 294,00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205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259632" y="764704"/>
            <a:ext cx="6417734" cy="93980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ОСНОВНЫЕ ХАРАКТЕРИСТИКИ РАЙОННОГО БЮДЖЕТА , ОТРАЖЕННЫЕ В ПРОЕКТЕ РЕШЕНИЯ ДУМЫ МИХАЙЛОВСКОГО МУНИЦИПАЛЬНОГО РАЙОНА" О РАЙОННОМ БЮДЖЕТЕ НА 2018 ГОД И ПЛАНОВЫЙ ПЕРИОД  </a:t>
            </a:r>
            <a:r>
              <a:rPr lang="ru-RU" dirty="0" smtClean="0"/>
              <a:t>201</a:t>
            </a:r>
            <a:r>
              <a:rPr lang="en-US" dirty="0" smtClean="0"/>
              <a:t>7</a:t>
            </a:r>
            <a:r>
              <a:rPr lang="ru-RU" dirty="0" smtClean="0"/>
              <a:t>-20</a:t>
            </a:r>
            <a:r>
              <a:rPr lang="en-US" dirty="0" smtClean="0"/>
              <a:t>19</a:t>
            </a:r>
            <a:r>
              <a:rPr lang="ru-RU" dirty="0" smtClean="0"/>
              <a:t> </a:t>
            </a:r>
            <a:r>
              <a:rPr lang="ru-RU" dirty="0"/>
              <a:t>ГОДОВ"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821386"/>
              </p:ext>
            </p:extLst>
          </p:nvPr>
        </p:nvGraphicFramePr>
        <p:xfrm>
          <a:off x="251521" y="1844822"/>
          <a:ext cx="8568953" cy="48965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2673"/>
                <a:gridCol w="671357"/>
                <a:gridCol w="4223443"/>
                <a:gridCol w="1086377"/>
                <a:gridCol w="976519"/>
                <a:gridCol w="1098584"/>
              </a:tblGrid>
              <a:tr h="225373">
                <a:tc>
                  <a:txBody>
                    <a:bodyPr/>
                    <a:lstStyle/>
                    <a:p>
                      <a:pPr algn="ctr" fontAlgn="b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>
                          <a:effectLst/>
                        </a:rPr>
                        <a:t>тыс.руб.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</a:tr>
              <a:tr h="9160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Наименование показателей</a:t>
                      </a:r>
                      <a:br>
                        <a:rPr lang="ru-RU" sz="1000" u="none" strike="noStrike">
                          <a:effectLst/>
                        </a:rPr>
                      </a:b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Проект районного бюджета на 2017 год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Плановый период 2018-2019 годов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3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2018 год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2019 год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25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4689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ДОХОДЫ</a:t>
                      </a:r>
                      <a:endParaRPr lang="ru-RU" sz="1100" b="1" i="1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СОБСТВЕННЫЕ ДОХОДЫ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248 395,00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245 661,00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247 293,00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562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БЕЗВОЗМЕЗДНЫЕ ПОСТУПЛЕНИЯ - ВСЕГО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333 744,41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333 799,41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333 799,41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3562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в т.ч. 1. Субвенции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333 744,41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333 799,41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333 799,41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1058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          2. Межбюджетные трансферты, передаваемые бюджетам муниципальных районов на создание и развитие сети многофункциональных центров предоставления государственных и муниципальных услуг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0,00</a:t>
                      </a:r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2537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ДОХОДЫ - ВСЕГО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582 139,41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579 460,41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581 092,41</a:t>
                      </a:r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4689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РАСХОДЫ</a:t>
                      </a:r>
                      <a:endParaRPr lang="ru-RU" sz="1100" b="1" i="1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4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ВСЕГО РАСХОДОВ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587 539,41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584 860,41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586 492,41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  <a:tr h="254453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</a:rPr>
                        <a:t> 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b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Дефицит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-5 400,00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-5 400,00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-5 400,00</a:t>
                      </a:r>
                      <a:endParaRPr lang="ru-RU" sz="9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208" marR="7208" marT="720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1008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388</TotalTime>
  <Words>537</Words>
  <Application>Microsoft Office PowerPoint</Application>
  <PresentationFormat>Экран (4:3)</PresentationFormat>
  <Paragraphs>201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Презентация PowerPoint</vt:lpstr>
      <vt:lpstr>Поступление собственных доходов в бюджет Михайловского муниципального района (тыс. руб.)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Администратор</cp:lastModifiedBy>
  <cp:revision>12</cp:revision>
  <dcterms:created xsi:type="dcterms:W3CDTF">2018-04-12T00:03:36Z</dcterms:created>
  <dcterms:modified xsi:type="dcterms:W3CDTF">2018-04-16T03:21:01Z</dcterms:modified>
</cp:coreProperties>
</file>